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2" r:id="rId2"/>
    <p:sldId id="257" r:id="rId3"/>
    <p:sldId id="270" r:id="rId4"/>
    <p:sldId id="281" r:id="rId5"/>
    <p:sldId id="295" r:id="rId6"/>
    <p:sldId id="271" r:id="rId7"/>
    <p:sldId id="290" r:id="rId8"/>
    <p:sldId id="291" r:id="rId9"/>
    <p:sldId id="292" r:id="rId10"/>
    <p:sldId id="288" r:id="rId11"/>
    <p:sldId id="294" r:id="rId12"/>
    <p:sldId id="289" r:id="rId13"/>
  </p:sldIdLst>
  <p:sldSz cx="12192000" cy="6858000"/>
  <p:notesSz cx="6858000" cy="9144000"/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69CF1AB2-1976-4502-BF36-3FF5EA218861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706" autoAdjust="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2" d="100"/>
          <a:sy n="72" d="100"/>
        </p:scale>
        <p:origin x="3396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9055CF-8DEB-4A02-949A-DE72B6AC5D3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 rtlCol="0"/>
        <a:lstStyle/>
        <a:p>
          <a:pPr rtl="0"/>
          <a:endParaRPr lang="en-US"/>
        </a:p>
      </dgm:t>
    </dgm:pt>
    <dgm:pt modelId="{082E8A29-955A-4C7C-A174-3E9DCD4DC89B}">
      <dgm:prSet phldrT="[Text]" custT="1"/>
      <dgm:spPr/>
      <dgm:t>
        <a:bodyPr rtlCol="0"/>
        <a:lstStyle/>
        <a:p>
          <a:pPr rtl="0"/>
          <a:r>
            <a:rPr lang="el" sz="3600" dirty="0" smtClean="0">
              <a:solidFill>
                <a:srgbClr val="FFC000"/>
              </a:solidFill>
            </a:rPr>
            <a:t>1ος</a:t>
          </a:r>
          <a:endParaRPr lang="el" sz="3600" dirty="0">
            <a:solidFill>
              <a:srgbClr val="FFC000"/>
            </a:solidFill>
          </a:endParaRPr>
        </a:p>
      </dgm:t>
    </dgm:pt>
    <dgm:pt modelId="{BA7938E6-8DFA-40B7-B4C4-EACC6D85FC31}" type="parTrans" cxnId="{2986897A-7787-444F-B6C8-41F3823EF3C1}">
      <dgm:prSet/>
      <dgm:spPr/>
      <dgm:t>
        <a:bodyPr rtlCol="0"/>
        <a:lstStyle/>
        <a:p>
          <a:pPr rtl="0"/>
          <a:endParaRPr lang="en-US"/>
        </a:p>
      </dgm:t>
    </dgm:pt>
    <dgm:pt modelId="{C2176686-D23E-48EB-9D1B-1A1B46236638}" type="sibTrans" cxnId="{2986897A-7787-444F-B6C8-41F3823EF3C1}">
      <dgm:prSet/>
      <dgm:spPr/>
      <dgm:t>
        <a:bodyPr rtlCol="0"/>
        <a:lstStyle/>
        <a:p>
          <a:pPr rtl="0"/>
          <a:endParaRPr lang="en-US"/>
        </a:p>
      </dgm:t>
    </dgm:pt>
    <dgm:pt modelId="{23A0DE4A-FE92-496E-B335-3433CEFB74E9}">
      <dgm:prSet phldrT="[Text]" custT="1"/>
      <dgm:spPr/>
      <dgm:t>
        <a:bodyPr rtlCol="0"/>
        <a:lstStyle/>
        <a:p>
          <a:pPr algn="l" rtl="0"/>
          <a:r>
            <a:rPr lang="el-GR" sz="2000" dirty="0" smtClean="0"/>
            <a:t>Η ταχεία και δωρεάν μεταφορά των πολιτών, σε διάφορα σημεία της πόλης και (υπό προϋποθέσεις) εκτός πόλης. </a:t>
          </a:r>
          <a:endParaRPr lang="el" sz="2000" dirty="0"/>
        </a:p>
      </dgm:t>
    </dgm:pt>
    <dgm:pt modelId="{68935D38-FEDC-4CD3-8002-43CB3944BEAF}" type="parTrans" cxnId="{67A03D8F-F327-4A9F-ABBC-1EB67EFD1ECB}">
      <dgm:prSet/>
      <dgm:spPr/>
      <dgm:t>
        <a:bodyPr rtlCol="0"/>
        <a:lstStyle/>
        <a:p>
          <a:pPr rtl="0"/>
          <a:endParaRPr lang="en-US"/>
        </a:p>
      </dgm:t>
    </dgm:pt>
    <dgm:pt modelId="{55DF926D-029A-4E18-95C4-77A5A37CAE40}" type="sibTrans" cxnId="{67A03D8F-F327-4A9F-ABBC-1EB67EFD1ECB}">
      <dgm:prSet/>
      <dgm:spPr/>
      <dgm:t>
        <a:bodyPr rtlCol="0"/>
        <a:lstStyle/>
        <a:p>
          <a:pPr rtl="0"/>
          <a:endParaRPr lang="en-US"/>
        </a:p>
      </dgm:t>
    </dgm:pt>
    <dgm:pt modelId="{B6E26FFC-9977-4BBC-BEC7-3D6B63754E52}">
      <dgm:prSet phldrT="[Text]" custT="1"/>
      <dgm:spPr/>
      <dgm:t>
        <a:bodyPr rtlCol="0"/>
        <a:lstStyle/>
        <a:p>
          <a:pPr rtl="0"/>
          <a:r>
            <a:rPr lang="el" sz="3600" dirty="0" smtClean="0">
              <a:solidFill>
                <a:srgbClr val="FFC000"/>
              </a:solidFill>
            </a:rPr>
            <a:t>2ος</a:t>
          </a:r>
          <a:endParaRPr lang="el" sz="3600" dirty="0">
            <a:solidFill>
              <a:srgbClr val="FFC000"/>
            </a:solidFill>
          </a:endParaRPr>
        </a:p>
      </dgm:t>
    </dgm:pt>
    <dgm:pt modelId="{5CEFBD89-2F4F-4B51-A98A-0F3C86494166}" type="parTrans" cxnId="{17E73148-9C08-4999-B21E-F3C5A0E3FC0C}">
      <dgm:prSet/>
      <dgm:spPr/>
      <dgm:t>
        <a:bodyPr rtlCol="0"/>
        <a:lstStyle/>
        <a:p>
          <a:pPr rtl="0"/>
          <a:endParaRPr lang="en-US"/>
        </a:p>
      </dgm:t>
    </dgm:pt>
    <dgm:pt modelId="{48634C00-2335-4923-9072-EB7482323D9C}" type="sibTrans" cxnId="{17E73148-9C08-4999-B21E-F3C5A0E3FC0C}">
      <dgm:prSet/>
      <dgm:spPr/>
      <dgm:t>
        <a:bodyPr rtlCol="0"/>
        <a:lstStyle/>
        <a:p>
          <a:pPr rtl="0"/>
          <a:endParaRPr lang="en-US"/>
        </a:p>
      </dgm:t>
    </dgm:pt>
    <dgm:pt modelId="{6D0E5D9F-7263-4526-A227-51301233F549}">
      <dgm:prSet phldrT="[Text]" custT="1"/>
      <dgm:spPr/>
      <dgm:t>
        <a:bodyPr rtlCol="0"/>
        <a:lstStyle/>
        <a:p>
          <a:pPr rtl="0"/>
          <a:r>
            <a:rPr lang="el" sz="3600" dirty="0" smtClean="0">
              <a:solidFill>
                <a:srgbClr val="FFC000"/>
              </a:solidFill>
            </a:rPr>
            <a:t>3ος</a:t>
          </a:r>
          <a:endParaRPr lang="el" sz="3600" dirty="0">
            <a:solidFill>
              <a:srgbClr val="FFC000"/>
            </a:solidFill>
          </a:endParaRPr>
        </a:p>
      </dgm:t>
    </dgm:pt>
    <dgm:pt modelId="{23416D07-25F8-426C-BC65-639E6BCF4D6D}" type="parTrans" cxnId="{C8C462C6-33A3-4E8B-91FE-36DBE92F1C4A}">
      <dgm:prSet/>
      <dgm:spPr/>
      <dgm:t>
        <a:bodyPr rtlCol="0"/>
        <a:lstStyle/>
        <a:p>
          <a:pPr rtl="0"/>
          <a:endParaRPr lang="en-US"/>
        </a:p>
      </dgm:t>
    </dgm:pt>
    <dgm:pt modelId="{DE289E29-1989-4D8E-8AA6-F030105B3F13}" type="sibTrans" cxnId="{C8C462C6-33A3-4E8B-91FE-36DBE92F1C4A}">
      <dgm:prSet/>
      <dgm:spPr/>
      <dgm:t>
        <a:bodyPr rtlCol="0"/>
        <a:lstStyle/>
        <a:p>
          <a:pPr rtl="0"/>
          <a:endParaRPr lang="en-US"/>
        </a:p>
      </dgm:t>
    </dgm:pt>
    <dgm:pt modelId="{E5E95E82-EF79-43CA-AA86-43B0E1CBCD3F}">
      <dgm:prSet phldrT="[Text]" custT="1"/>
      <dgm:spPr/>
      <dgm:t>
        <a:bodyPr rtlCol="0"/>
        <a:lstStyle/>
        <a:p>
          <a:pPr rtl="0"/>
          <a:r>
            <a:rPr lang="el" sz="3600" dirty="0" smtClean="0">
              <a:solidFill>
                <a:srgbClr val="FFC000"/>
              </a:solidFill>
            </a:rPr>
            <a:t>4ος</a:t>
          </a:r>
          <a:endParaRPr lang="el" sz="3600" dirty="0">
            <a:solidFill>
              <a:srgbClr val="FFC000"/>
            </a:solidFill>
          </a:endParaRPr>
        </a:p>
      </dgm:t>
    </dgm:pt>
    <dgm:pt modelId="{FD76A3AE-1B6C-45A0-8E84-63160283749F}" type="parTrans" cxnId="{A76240AD-13F6-40C0-BD9B-102D5EC0AE51}">
      <dgm:prSet/>
      <dgm:spPr/>
      <dgm:t>
        <a:bodyPr rtlCol="0"/>
        <a:lstStyle/>
        <a:p>
          <a:pPr rtl="0"/>
          <a:endParaRPr lang="en-US"/>
        </a:p>
      </dgm:t>
    </dgm:pt>
    <dgm:pt modelId="{BF76010C-5523-4E13-B3E7-886DCE6AEBD4}" type="sibTrans" cxnId="{A76240AD-13F6-40C0-BD9B-102D5EC0AE51}">
      <dgm:prSet/>
      <dgm:spPr/>
      <dgm:t>
        <a:bodyPr rtlCol="0"/>
        <a:lstStyle/>
        <a:p>
          <a:pPr rtl="0"/>
          <a:endParaRPr lang="en-US"/>
        </a:p>
      </dgm:t>
    </dgm:pt>
    <dgm:pt modelId="{EE542E0F-ABC1-4BFD-B757-B047F584AC5F}">
      <dgm:prSet phldrT="[Text]" custT="1"/>
      <dgm:spPr/>
      <dgm:t>
        <a:bodyPr rtlCol="0"/>
        <a:lstStyle/>
        <a:p>
          <a:pPr algn="l" rtl="0"/>
          <a:r>
            <a:rPr lang="el-GR" sz="2000" dirty="0" smtClean="0"/>
            <a:t>Η χρήση των λεωφορείων, εκτός των ωρών και ημερών λειτουργίας της Δημοτικής Συγκοινωνίας για άλλες  ανάγκες,  εντός των ορίων του λεκανοπεδίου.   </a:t>
          </a:r>
          <a:endParaRPr lang="el" sz="2000" dirty="0"/>
        </a:p>
      </dgm:t>
    </dgm:pt>
    <dgm:pt modelId="{BFD4FF0A-A733-4FB5-AEE7-B412B64C4B73}" type="parTrans" cxnId="{5E72CA29-05EF-4D51-9E15-6DF0B69CFFB9}">
      <dgm:prSet/>
      <dgm:spPr/>
      <dgm:t>
        <a:bodyPr/>
        <a:lstStyle/>
        <a:p>
          <a:endParaRPr lang="en-GB"/>
        </a:p>
      </dgm:t>
    </dgm:pt>
    <dgm:pt modelId="{D246FBD1-BDDC-41F5-9C30-510F0F8141A9}" type="sibTrans" cxnId="{5E72CA29-05EF-4D51-9E15-6DF0B69CFFB9}">
      <dgm:prSet/>
      <dgm:spPr/>
      <dgm:t>
        <a:bodyPr/>
        <a:lstStyle/>
        <a:p>
          <a:endParaRPr lang="en-GB"/>
        </a:p>
      </dgm:t>
    </dgm:pt>
    <dgm:pt modelId="{82423AB3-763D-4D37-A828-66F4AF93D161}">
      <dgm:prSet phldrT="[Text]" custT="1"/>
      <dgm:spPr/>
      <dgm:t>
        <a:bodyPr rtlCol="0"/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l-GR" sz="2000" dirty="0" smtClean="0"/>
            <a:t> Η διασύνδεση Αθλητικών Κέντρων, Εμπορικών Σημείων και Πλατειών, με το Κέντρο της πόλης αλλά και με Σταθμούς Μετρό στα όρια της πόλης.</a:t>
          </a:r>
          <a:endParaRPr lang="el" sz="20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l" sz="1600" dirty="0"/>
        </a:p>
      </dgm:t>
    </dgm:pt>
    <dgm:pt modelId="{C9AD16BE-966C-4943-BE89-9C17BACD9659}" type="parTrans" cxnId="{2A7E462E-012B-4572-AC24-7D89A772ECCC}">
      <dgm:prSet/>
      <dgm:spPr/>
      <dgm:t>
        <a:bodyPr/>
        <a:lstStyle/>
        <a:p>
          <a:endParaRPr lang="en-GB"/>
        </a:p>
      </dgm:t>
    </dgm:pt>
    <dgm:pt modelId="{E02C8670-3868-4EA1-8557-28EEBB3493D9}" type="sibTrans" cxnId="{2A7E462E-012B-4572-AC24-7D89A772ECCC}">
      <dgm:prSet/>
      <dgm:spPr/>
      <dgm:t>
        <a:bodyPr/>
        <a:lstStyle/>
        <a:p>
          <a:endParaRPr lang="en-GB"/>
        </a:p>
      </dgm:t>
    </dgm:pt>
    <dgm:pt modelId="{6D9AC715-B67C-4F7D-A425-8B0ADFC463F7}">
      <dgm:prSet phldrT="[Text]" custT="1"/>
      <dgm:spPr/>
      <dgm:t>
        <a:bodyPr rtlCol="0"/>
        <a:lstStyle/>
        <a:p>
          <a:pPr algn="l" rtl="0"/>
          <a:r>
            <a:rPr lang="el-GR" sz="2000" dirty="0" smtClean="0"/>
            <a:t>Η διασύνδεση απομακρυσμένων περιοχών του Δήμου με το κέντρο της πόλης.</a:t>
          </a:r>
          <a:endParaRPr lang="el" sz="2000" dirty="0"/>
        </a:p>
      </dgm:t>
    </dgm:pt>
    <dgm:pt modelId="{A7501A0E-1B76-4D03-9DCA-30340AAEB539}" type="parTrans" cxnId="{4C22E51A-4E4C-4FBC-95CE-4661ED989D38}">
      <dgm:prSet/>
      <dgm:spPr/>
      <dgm:t>
        <a:bodyPr/>
        <a:lstStyle/>
        <a:p>
          <a:endParaRPr lang="en-GB"/>
        </a:p>
      </dgm:t>
    </dgm:pt>
    <dgm:pt modelId="{5B44D55D-A07A-4E7E-B8B5-BC2B64C29E6A}" type="sibTrans" cxnId="{4C22E51A-4E4C-4FBC-95CE-4661ED989D38}">
      <dgm:prSet/>
      <dgm:spPr/>
      <dgm:t>
        <a:bodyPr/>
        <a:lstStyle/>
        <a:p>
          <a:endParaRPr lang="en-GB"/>
        </a:p>
      </dgm:t>
    </dgm:pt>
    <dgm:pt modelId="{E6A1F5E5-9E9D-4ACF-9F70-3160AE01F441}" type="pres">
      <dgm:prSet presAssocID="{CF9055CF-8DEB-4A02-949A-DE72B6AC5D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43764DFC-87C1-436C-A265-25580CE6E2F7}" type="pres">
      <dgm:prSet presAssocID="{082E8A29-955A-4C7C-A174-3E9DCD4DC89B}" presName="composite" presStyleCnt="0"/>
      <dgm:spPr/>
      <dgm:t>
        <a:bodyPr/>
        <a:lstStyle/>
        <a:p>
          <a:endParaRPr lang="en-GB"/>
        </a:p>
      </dgm:t>
    </dgm:pt>
    <dgm:pt modelId="{FFB716D2-3447-46EB-8C79-8E6A36A4E8B6}" type="pres">
      <dgm:prSet presAssocID="{082E8A29-955A-4C7C-A174-3E9DCD4DC89B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9B9BC35-AC6E-43B2-B33D-CFEFAA6252A2}" type="pres">
      <dgm:prSet presAssocID="{082E8A29-955A-4C7C-A174-3E9DCD4DC89B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3E3BC50-09E8-4676-9E2F-F880E39B1ED2}" type="pres">
      <dgm:prSet presAssocID="{C2176686-D23E-48EB-9D1B-1A1B46236638}" presName="space" presStyleCnt="0"/>
      <dgm:spPr/>
      <dgm:t>
        <a:bodyPr/>
        <a:lstStyle/>
        <a:p>
          <a:endParaRPr lang="en-GB"/>
        </a:p>
      </dgm:t>
    </dgm:pt>
    <dgm:pt modelId="{06794794-ACC4-4665-B317-AD42F393F5E5}" type="pres">
      <dgm:prSet presAssocID="{B6E26FFC-9977-4BBC-BEC7-3D6B63754E52}" presName="composite" presStyleCnt="0"/>
      <dgm:spPr/>
      <dgm:t>
        <a:bodyPr/>
        <a:lstStyle/>
        <a:p>
          <a:endParaRPr lang="en-GB"/>
        </a:p>
      </dgm:t>
    </dgm:pt>
    <dgm:pt modelId="{70086801-CECB-4695-9CBE-AB4ABF65EFBC}" type="pres">
      <dgm:prSet presAssocID="{B6E26FFC-9977-4BBC-BEC7-3D6B63754E52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4BBB82C-709E-4F25-81BC-6614B97A7A38}" type="pres">
      <dgm:prSet presAssocID="{B6E26FFC-9977-4BBC-BEC7-3D6B63754E52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9F138E-874B-4D9E-B48E-79FFFAA16CE6}" type="pres">
      <dgm:prSet presAssocID="{48634C00-2335-4923-9072-EB7482323D9C}" presName="space" presStyleCnt="0"/>
      <dgm:spPr/>
      <dgm:t>
        <a:bodyPr/>
        <a:lstStyle/>
        <a:p>
          <a:endParaRPr lang="en-GB"/>
        </a:p>
      </dgm:t>
    </dgm:pt>
    <dgm:pt modelId="{ABD9B879-7585-4B9B-8006-8A6BC03D48F9}" type="pres">
      <dgm:prSet presAssocID="{6D0E5D9F-7263-4526-A227-51301233F549}" presName="composite" presStyleCnt="0"/>
      <dgm:spPr/>
      <dgm:t>
        <a:bodyPr/>
        <a:lstStyle/>
        <a:p>
          <a:endParaRPr lang="en-GB"/>
        </a:p>
      </dgm:t>
    </dgm:pt>
    <dgm:pt modelId="{8641539D-05ED-4D5F-8662-E9138D93FE1D}" type="pres">
      <dgm:prSet presAssocID="{6D0E5D9F-7263-4526-A227-51301233F54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813915C-EDF6-4C4D-8DFC-855391F278FA}" type="pres">
      <dgm:prSet presAssocID="{6D0E5D9F-7263-4526-A227-51301233F549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EF0C58-3D9A-4C36-B694-B1E1ED3EE82C}" type="pres">
      <dgm:prSet presAssocID="{DE289E29-1989-4D8E-8AA6-F030105B3F13}" presName="space" presStyleCnt="0"/>
      <dgm:spPr/>
      <dgm:t>
        <a:bodyPr/>
        <a:lstStyle/>
        <a:p>
          <a:endParaRPr lang="en-GB"/>
        </a:p>
      </dgm:t>
    </dgm:pt>
    <dgm:pt modelId="{721BC33A-C5DC-4DDD-8DBE-A7C2C47CE07D}" type="pres">
      <dgm:prSet presAssocID="{E5E95E82-EF79-43CA-AA86-43B0E1CBCD3F}" presName="composite" presStyleCnt="0"/>
      <dgm:spPr/>
      <dgm:t>
        <a:bodyPr/>
        <a:lstStyle/>
        <a:p>
          <a:endParaRPr lang="en-GB"/>
        </a:p>
      </dgm:t>
    </dgm:pt>
    <dgm:pt modelId="{D6412C3D-C628-4BD4-960C-5D135EC1DD7B}" type="pres">
      <dgm:prSet presAssocID="{E5E95E82-EF79-43CA-AA86-43B0E1CBCD3F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3E181C-F396-47D0-BBE5-E5CB6AAAF790}" type="pres">
      <dgm:prSet presAssocID="{E5E95E82-EF79-43CA-AA86-43B0E1CBCD3F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5E72CA29-05EF-4D51-9E15-6DF0B69CFFB9}" srcId="{E5E95E82-EF79-43CA-AA86-43B0E1CBCD3F}" destId="{EE542E0F-ABC1-4BFD-B757-B047F584AC5F}" srcOrd="0" destOrd="0" parTransId="{BFD4FF0A-A733-4FB5-AEE7-B412B64C4B73}" sibTransId="{D246FBD1-BDDC-41F5-9C30-510F0F8141A9}"/>
    <dgm:cxn modelId="{A76240AD-13F6-40C0-BD9B-102D5EC0AE51}" srcId="{CF9055CF-8DEB-4A02-949A-DE72B6AC5D37}" destId="{E5E95E82-EF79-43CA-AA86-43B0E1CBCD3F}" srcOrd="3" destOrd="0" parTransId="{FD76A3AE-1B6C-45A0-8E84-63160283749F}" sibTransId="{BF76010C-5523-4E13-B3E7-886DCE6AEBD4}"/>
    <dgm:cxn modelId="{3DE76530-F941-44CF-B547-63909D9A6EF5}" type="presOf" srcId="{EE542E0F-ABC1-4BFD-B757-B047F584AC5F}" destId="{373E181C-F396-47D0-BBE5-E5CB6AAAF790}" srcOrd="0" destOrd="0" presId="urn:microsoft.com/office/officeart/2005/8/layout/hList1"/>
    <dgm:cxn modelId="{4C22E51A-4E4C-4FBC-95CE-4661ED989D38}" srcId="{B6E26FFC-9977-4BBC-BEC7-3D6B63754E52}" destId="{6D9AC715-B67C-4F7D-A425-8B0ADFC463F7}" srcOrd="0" destOrd="0" parTransId="{A7501A0E-1B76-4D03-9DCA-30340AAEB539}" sibTransId="{5B44D55D-A07A-4E7E-B8B5-BC2B64C29E6A}"/>
    <dgm:cxn modelId="{17E73148-9C08-4999-B21E-F3C5A0E3FC0C}" srcId="{CF9055CF-8DEB-4A02-949A-DE72B6AC5D37}" destId="{B6E26FFC-9977-4BBC-BEC7-3D6B63754E52}" srcOrd="1" destOrd="0" parTransId="{5CEFBD89-2F4F-4B51-A98A-0F3C86494166}" sibTransId="{48634C00-2335-4923-9072-EB7482323D9C}"/>
    <dgm:cxn modelId="{F135ED2B-A8C6-464B-8BBA-BF71EF9BC4A7}" type="presOf" srcId="{6D0E5D9F-7263-4526-A227-51301233F549}" destId="{8641539D-05ED-4D5F-8662-E9138D93FE1D}" srcOrd="0" destOrd="0" presId="urn:microsoft.com/office/officeart/2005/8/layout/hList1"/>
    <dgm:cxn modelId="{F23C341D-0D9A-4116-9117-E61292D5913A}" type="presOf" srcId="{082E8A29-955A-4C7C-A174-3E9DCD4DC89B}" destId="{FFB716D2-3447-46EB-8C79-8E6A36A4E8B6}" srcOrd="0" destOrd="0" presId="urn:microsoft.com/office/officeart/2005/8/layout/hList1"/>
    <dgm:cxn modelId="{2986897A-7787-444F-B6C8-41F3823EF3C1}" srcId="{CF9055CF-8DEB-4A02-949A-DE72B6AC5D37}" destId="{082E8A29-955A-4C7C-A174-3E9DCD4DC89B}" srcOrd="0" destOrd="0" parTransId="{BA7938E6-8DFA-40B7-B4C4-EACC6D85FC31}" sibTransId="{C2176686-D23E-48EB-9D1B-1A1B46236638}"/>
    <dgm:cxn modelId="{6034273B-AE8D-49E8-A034-31FBAF98685B}" type="presOf" srcId="{6D9AC715-B67C-4F7D-A425-8B0ADFC463F7}" destId="{74BBB82C-709E-4F25-81BC-6614B97A7A38}" srcOrd="0" destOrd="0" presId="urn:microsoft.com/office/officeart/2005/8/layout/hList1"/>
    <dgm:cxn modelId="{E5406D84-ED6A-473C-A6EE-19DBF384BDBF}" type="presOf" srcId="{23A0DE4A-FE92-496E-B335-3433CEFB74E9}" destId="{A9B9BC35-AC6E-43B2-B33D-CFEFAA6252A2}" srcOrd="0" destOrd="0" presId="urn:microsoft.com/office/officeart/2005/8/layout/hList1"/>
    <dgm:cxn modelId="{A1F37773-8798-4429-A995-F8493E7D2BF3}" type="presOf" srcId="{82423AB3-763D-4D37-A828-66F4AF93D161}" destId="{F813915C-EDF6-4C4D-8DFC-855391F278FA}" srcOrd="0" destOrd="0" presId="urn:microsoft.com/office/officeart/2005/8/layout/hList1"/>
    <dgm:cxn modelId="{7E2604E5-A63C-4D3D-A6C7-991CCB3FBFF7}" type="presOf" srcId="{E5E95E82-EF79-43CA-AA86-43B0E1CBCD3F}" destId="{D6412C3D-C628-4BD4-960C-5D135EC1DD7B}" srcOrd="0" destOrd="0" presId="urn:microsoft.com/office/officeart/2005/8/layout/hList1"/>
    <dgm:cxn modelId="{D232D28F-58E4-42FB-A4F3-6D85CF8024E0}" type="presOf" srcId="{CF9055CF-8DEB-4A02-949A-DE72B6AC5D37}" destId="{E6A1F5E5-9E9D-4ACF-9F70-3160AE01F441}" srcOrd="0" destOrd="0" presId="urn:microsoft.com/office/officeart/2005/8/layout/hList1"/>
    <dgm:cxn modelId="{3DD3F9E4-D639-458D-A667-35AD78272297}" type="presOf" srcId="{B6E26FFC-9977-4BBC-BEC7-3D6B63754E52}" destId="{70086801-CECB-4695-9CBE-AB4ABF65EFBC}" srcOrd="0" destOrd="0" presId="urn:microsoft.com/office/officeart/2005/8/layout/hList1"/>
    <dgm:cxn modelId="{67A03D8F-F327-4A9F-ABBC-1EB67EFD1ECB}" srcId="{082E8A29-955A-4C7C-A174-3E9DCD4DC89B}" destId="{23A0DE4A-FE92-496E-B335-3433CEFB74E9}" srcOrd="0" destOrd="0" parTransId="{68935D38-FEDC-4CD3-8002-43CB3944BEAF}" sibTransId="{55DF926D-029A-4E18-95C4-77A5A37CAE40}"/>
    <dgm:cxn modelId="{C8C462C6-33A3-4E8B-91FE-36DBE92F1C4A}" srcId="{CF9055CF-8DEB-4A02-949A-DE72B6AC5D37}" destId="{6D0E5D9F-7263-4526-A227-51301233F549}" srcOrd="2" destOrd="0" parTransId="{23416D07-25F8-426C-BC65-639E6BCF4D6D}" sibTransId="{DE289E29-1989-4D8E-8AA6-F030105B3F13}"/>
    <dgm:cxn modelId="{2A7E462E-012B-4572-AC24-7D89A772ECCC}" srcId="{6D0E5D9F-7263-4526-A227-51301233F549}" destId="{82423AB3-763D-4D37-A828-66F4AF93D161}" srcOrd="0" destOrd="0" parTransId="{C9AD16BE-966C-4943-BE89-9C17BACD9659}" sibTransId="{E02C8670-3868-4EA1-8557-28EEBB3493D9}"/>
    <dgm:cxn modelId="{736491C2-D534-4B90-905D-73BC9D3D701C}" type="presParOf" srcId="{E6A1F5E5-9E9D-4ACF-9F70-3160AE01F441}" destId="{43764DFC-87C1-436C-A265-25580CE6E2F7}" srcOrd="0" destOrd="0" presId="urn:microsoft.com/office/officeart/2005/8/layout/hList1"/>
    <dgm:cxn modelId="{BCF8F7F9-2AFC-4856-83E5-520354489889}" type="presParOf" srcId="{43764DFC-87C1-436C-A265-25580CE6E2F7}" destId="{FFB716D2-3447-46EB-8C79-8E6A36A4E8B6}" srcOrd="0" destOrd="0" presId="urn:microsoft.com/office/officeart/2005/8/layout/hList1"/>
    <dgm:cxn modelId="{63072722-BD63-416B-A425-779A53015051}" type="presParOf" srcId="{43764DFC-87C1-436C-A265-25580CE6E2F7}" destId="{A9B9BC35-AC6E-43B2-B33D-CFEFAA6252A2}" srcOrd="1" destOrd="0" presId="urn:microsoft.com/office/officeart/2005/8/layout/hList1"/>
    <dgm:cxn modelId="{2DE1130A-7C24-417A-92F8-E50A500709DE}" type="presParOf" srcId="{E6A1F5E5-9E9D-4ACF-9F70-3160AE01F441}" destId="{93E3BC50-09E8-4676-9E2F-F880E39B1ED2}" srcOrd="1" destOrd="0" presId="urn:microsoft.com/office/officeart/2005/8/layout/hList1"/>
    <dgm:cxn modelId="{AC867B08-F09E-4A2A-9EF7-ECB66D5F7832}" type="presParOf" srcId="{E6A1F5E5-9E9D-4ACF-9F70-3160AE01F441}" destId="{06794794-ACC4-4665-B317-AD42F393F5E5}" srcOrd="2" destOrd="0" presId="urn:microsoft.com/office/officeart/2005/8/layout/hList1"/>
    <dgm:cxn modelId="{A6297F2C-4EE6-4B58-B8FB-D659E2FAE0D3}" type="presParOf" srcId="{06794794-ACC4-4665-B317-AD42F393F5E5}" destId="{70086801-CECB-4695-9CBE-AB4ABF65EFBC}" srcOrd="0" destOrd="0" presId="urn:microsoft.com/office/officeart/2005/8/layout/hList1"/>
    <dgm:cxn modelId="{F427A1B2-6BC4-41D0-8C2A-B9F145F4AADC}" type="presParOf" srcId="{06794794-ACC4-4665-B317-AD42F393F5E5}" destId="{74BBB82C-709E-4F25-81BC-6614B97A7A38}" srcOrd="1" destOrd="0" presId="urn:microsoft.com/office/officeart/2005/8/layout/hList1"/>
    <dgm:cxn modelId="{93523295-DC07-4F01-96FD-C69751322C86}" type="presParOf" srcId="{E6A1F5E5-9E9D-4ACF-9F70-3160AE01F441}" destId="{BC9F138E-874B-4D9E-B48E-79FFFAA16CE6}" srcOrd="3" destOrd="0" presId="urn:microsoft.com/office/officeart/2005/8/layout/hList1"/>
    <dgm:cxn modelId="{28E0B0CB-1558-4838-A718-603C076B223B}" type="presParOf" srcId="{E6A1F5E5-9E9D-4ACF-9F70-3160AE01F441}" destId="{ABD9B879-7585-4B9B-8006-8A6BC03D48F9}" srcOrd="4" destOrd="0" presId="urn:microsoft.com/office/officeart/2005/8/layout/hList1"/>
    <dgm:cxn modelId="{51F94BEB-32A6-4D91-AFF1-8683B9FB1652}" type="presParOf" srcId="{ABD9B879-7585-4B9B-8006-8A6BC03D48F9}" destId="{8641539D-05ED-4D5F-8662-E9138D93FE1D}" srcOrd="0" destOrd="0" presId="urn:microsoft.com/office/officeart/2005/8/layout/hList1"/>
    <dgm:cxn modelId="{2CC44F0A-DF9B-4CC1-8BE0-64E0CE26D416}" type="presParOf" srcId="{ABD9B879-7585-4B9B-8006-8A6BC03D48F9}" destId="{F813915C-EDF6-4C4D-8DFC-855391F278FA}" srcOrd="1" destOrd="0" presId="urn:microsoft.com/office/officeart/2005/8/layout/hList1"/>
    <dgm:cxn modelId="{16026AF1-B889-46DC-BA5A-DCF761FAEC1C}" type="presParOf" srcId="{E6A1F5E5-9E9D-4ACF-9F70-3160AE01F441}" destId="{EDEF0C58-3D9A-4C36-B694-B1E1ED3EE82C}" srcOrd="5" destOrd="0" presId="urn:microsoft.com/office/officeart/2005/8/layout/hList1"/>
    <dgm:cxn modelId="{99AC7C7C-FF62-48BD-8441-ABC01B564DA3}" type="presParOf" srcId="{E6A1F5E5-9E9D-4ACF-9F70-3160AE01F441}" destId="{721BC33A-C5DC-4DDD-8DBE-A7C2C47CE07D}" srcOrd="6" destOrd="0" presId="urn:microsoft.com/office/officeart/2005/8/layout/hList1"/>
    <dgm:cxn modelId="{D1F26329-642D-4DC5-BB69-1F01190E0FB6}" type="presParOf" srcId="{721BC33A-C5DC-4DDD-8DBE-A7C2C47CE07D}" destId="{D6412C3D-C628-4BD4-960C-5D135EC1DD7B}" srcOrd="0" destOrd="0" presId="urn:microsoft.com/office/officeart/2005/8/layout/hList1"/>
    <dgm:cxn modelId="{29B2FAED-49A9-43CF-9EE9-D2A392B00A1D}" type="presParOf" srcId="{721BC33A-C5DC-4DDD-8DBE-A7C2C47CE07D}" destId="{373E181C-F396-47D0-BBE5-E5CB6AAAF79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B716D2-3447-46EB-8C79-8E6A36A4E8B6}">
      <dsp:nvSpPr>
        <dsp:cNvPr id="0" name=""/>
        <dsp:cNvSpPr/>
      </dsp:nvSpPr>
      <dsp:spPr>
        <a:xfrm>
          <a:off x="3950" y="253909"/>
          <a:ext cx="2375414" cy="950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600" kern="1200" dirty="0" smtClean="0">
              <a:solidFill>
                <a:srgbClr val="FFC000"/>
              </a:solidFill>
            </a:rPr>
            <a:t>1ος</a:t>
          </a:r>
          <a:endParaRPr lang="el" sz="3600" kern="1200" dirty="0">
            <a:solidFill>
              <a:srgbClr val="FFC000"/>
            </a:solidFill>
          </a:endParaRPr>
        </a:p>
      </dsp:txBody>
      <dsp:txXfrm>
        <a:off x="3950" y="253909"/>
        <a:ext cx="2375414" cy="950165"/>
      </dsp:txXfrm>
    </dsp:sp>
    <dsp:sp modelId="{A9B9BC35-AC6E-43B2-B33D-CFEFAA6252A2}">
      <dsp:nvSpPr>
        <dsp:cNvPr id="0" name=""/>
        <dsp:cNvSpPr/>
      </dsp:nvSpPr>
      <dsp:spPr>
        <a:xfrm>
          <a:off x="3950" y="1204075"/>
          <a:ext cx="2375414" cy="36577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rtlCol="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Η ταχεία, ασφαλή και δωρεάν μεταφορά των πολιτών, σε διάφορα σημεία της πόλης.</a:t>
          </a:r>
          <a:endParaRPr lang="el" sz="2000" kern="1200" dirty="0"/>
        </a:p>
      </dsp:txBody>
      <dsp:txXfrm>
        <a:off x="3950" y="1204075"/>
        <a:ext cx="2375414" cy="3657712"/>
      </dsp:txXfrm>
    </dsp:sp>
    <dsp:sp modelId="{70086801-CECB-4695-9CBE-AB4ABF65EFBC}">
      <dsp:nvSpPr>
        <dsp:cNvPr id="0" name=""/>
        <dsp:cNvSpPr/>
      </dsp:nvSpPr>
      <dsp:spPr>
        <a:xfrm>
          <a:off x="2711923" y="253909"/>
          <a:ext cx="2375414" cy="950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600" kern="1200" dirty="0" smtClean="0">
              <a:solidFill>
                <a:srgbClr val="FFC000"/>
              </a:solidFill>
            </a:rPr>
            <a:t>2ος</a:t>
          </a:r>
          <a:endParaRPr lang="el" sz="3600" kern="1200" dirty="0">
            <a:solidFill>
              <a:srgbClr val="FFC000"/>
            </a:solidFill>
          </a:endParaRPr>
        </a:p>
      </dsp:txBody>
      <dsp:txXfrm>
        <a:off x="2711923" y="253909"/>
        <a:ext cx="2375414" cy="950165"/>
      </dsp:txXfrm>
    </dsp:sp>
    <dsp:sp modelId="{74BBB82C-709E-4F25-81BC-6614B97A7A38}">
      <dsp:nvSpPr>
        <dsp:cNvPr id="0" name=""/>
        <dsp:cNvSpPr/>
      </dsp:nvSpPr>
      <dsp:spPr>
        <a:xfrm>
          <a:off x="2711923" y="1204075"/>
          <a:ext cx="2375414" cy="36577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rtlCol="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Η διασύνδεση απομακρυσμένων περιοχών του Δήμου με το κέντρο της πόλης.</a:t>
          </a:r>
          <a:endParaRPr lang="el" sz="2000" kern="1200" dirty="0"/>
        </a:p>
      </dsp:txBody>
      <dsp:txXfrm>
        <a:off x="2711923" y="1204075"/>
        <a:ext cx="2375414" cy="3657712"/>
      </dsp:txXfrm>
    </dsp:sp>
    <dsp:sp modelId="{8641539D-05ED-4D5F-8662-E9138D93FE1D}">
      <dsp:nvSpPr>
        <dsp:cNvPr id="0" name=""/>
        <dsp:cNvSpPr/>
      </dsp:nvSpPr>
      <dsp:spPr>
        <a:xfrm>
          <a:off x="5419896" y="253909"/>
          <a:ext cx="2375414" cy="950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600" kern="1200" dirty="0" smtClean="0">
              <a:solidFill>
                <a:srgbClr val="FFC000"/>
              </a:solidFill>
            </a:rPr>
            <a:t>3ος</a:t>
          </a:r>
          <a:endParaRPr lang="el" sz="3600" kern="1200" dirty="0">
            <a:solidFill>
              <a:srgbClr val="FFC000"/>
            </a:solidFill>
          </a:endParaRPr>
        </a:p>
      </dsp:txBody>
      <dsp:txXfrm>
        <a:off x="5419896" y="253909"/>
        <a:ext cx="2375414" cy="950165"/>
      </dsp:txXfrm>
    </dsp:sp>
    <dsp:sp modelId="{F813915C-EDF6-4C4D-8DFC-855391F278FA}">
      <dsp:nvSpPr>
        <dsp:cNvPr id="0" name=""/>
        <dsp:cNvSpPr/>
      </dsp:nvSpPr>
      <dsp:spPr>
        <a:xfrm>
          <a:off x="5419896" y="1204075"/>
          <a:ext cx="2375414" cy="36577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rtlCol="0" anchor="t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l-GR" sz="2000" kern="1200" dirty="0" smtClean="0"/>
            <a:t> Η διασύνδεση Αθλητικών Κέντρων, Εμπορικών Σημείων, Πλατειών και αρκετά μεγάλου αριθμού σχολείων, με το Κέντρο της πόλης αλλά και με Σταθμούς Μετρό στα όρια της πόλης.</a:t>
          </a:r>
          <a:endParaRPr lang="el" sz="2000" kern="1200" dirty="0" smtClean="0"/>
        </a:p>
        <a:p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l" sz="1600" kern="1200" dirty="0"/>
        </a:p>
      </dsp:txBody>
      <dsp:txXfrm>
        <a:off x="5419896" y="1204075"/>
        <a:ext cx="2375414" cy="3657712"/>
      </dsp:txXfrm>
    </dsp:sp>
    <dsp:sp modelId="{D6412C3D-C628-4BD4-960C-5D135EC1DD7B}">
      <dsp:nvSpPr>
        <dsp:cNvPr id="0" name=""/>
        <dsp:cNvSpPr/>
      </dsp:nvSpPr>
      <dsp:spPr>
        <a:xfrm>
          <a:off x="8127868" y="253909"/>
          <a:ext cx="2375414" cy="9501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" sz="3600" kern="1200" dirty="0" smtClean="0">
              <a:solidFill>
                <a:srgbClr val="FFC000"/>
              </a:solidFill>
            </a:rPr>
            <a:t>4ος</a:t>
          </a:r>
          <a:endParaRPr lang="el" sz="3600" kern="1200" dirty="0">
            <a:solidFill>
              <a:srgbClr val="FFC000"/>
            </a:solidFill>
          </a:endParaRPr>
        </a:p>
      </dsp:txBody>
      <dsp:txXfrm>
        <a:off x="8127868" y="253909"/>
        <a:ext cx="2375414" cy="950165"/>
      </dsp:txXfrm>
    </dsp:sp>
    <dsp:sp modelId="{373E181C-F396-47D0-BBE5-E5CB6AAAF790}">
      <dsp:nvSpPr>
        <dsp:cNvPr id="0" name=""/>
        <dsp:cNvSpPr/>
      </dsp:nvSpPr>
      <dsp:spPr>
        <a:xfrm>
          <a:off x="8127868" y="1204075"/>
          <a:ext cx="2375414" cy="365771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rtlCol="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000" kern="1200" dirty="0" smtClean="0"/>
            <a:t>Η χρήση των λεωφορείων, εκτός των ωρών και ημερών λειτουργίας της Δημοτικής Συγκοινωνίας για άλλες  ανάγκες, πάντα εντός των ορίων του λεκανοπεδίου.   </a:t>
          </a:r>
          <a:endParaRPr lang="el" sz="2000" kern="1200" dirty="0"/>
        </a:p>
      </dsp:txBody>
      <dsp:txXfrm>
        <a:off x="8127868" y="1204075"/>
        <a:ext cx="2375414" cy="36577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B9724BC-CE7B-46CE-943C-DAC919F8653B}" type="datetime1">
              <a:rPr lang="el-GR" smtClean="0"/>
              <a:pPr rtl="0"/>
              <a:t>29/6/2018</a:t>
            </a:fld>
            <a:endParaRPr lang="el-GR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798501B-77B5-4365-9881-C6E19A3C1E42}" type="slidenum">
              <a:rPr lang="el-GR" smtClean="0"/>
              <a:pPr rtl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851456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9F0A164-543B-4F26-BFED-B1C8938B2680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l-GR" noProof="0" dirty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-GR" noProof="0" dirty="0" smtClean="0"/>
              <a:t>Στυλ υποδείγματος κειμένου</a:t>
            </a:r>
          </a:p>
          <a:p>
            <a:pPr lvl="1" rtl="0"/>
            <a:r>
              <a:rPr lang="el-GR" noProof="0" dirty="0" smtClean="0"/>
              <a:t>Δεύτερου επιπέδου</a:t>
            </a:r>
          </a:p>
          <a:p>
            <a:pPr lvl="2" rtl="0"/>
            <a:r>
              <a:rPr lang="el-GR" noProof="0" dirty="0" smtClean="0"/>
              <a:t>Τρίτου επιπέδου</a:t>
            </a:r>
          </a:p>
          <a:p>
            <a:pPr lvl="3" rtl="0"/>
            <a:r>
              <a:rPr lang="el-GR" noProof="0" dirty="0" smtClean="0"/>
              <a:t>Τέταρτου επιπέδου</a:t>
            </a:r>
          </a:p>
          <a:p>
            <a:pPr lvl="4" rtl="0"/>
            <a:r>
              <a:rPr lang="el-GR" noProof="0" dirty="0" smtClean="0"/>
              <a:t>Πέμπτου επιπέδου</a:t>
            </a:r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C8BD8E7-1312-41F3-99C4-6DA5AF891969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28920842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178993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216553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6922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958819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555781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416361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4037354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C8BD8E7-1312-41F3-99C4-6DA5AF891969}" type="slidenum">
              <a:rPr lang="el-GR" smtClean="0"/>
              <a:pPr rtl="0"/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135935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 userDrawn="1"/>
        </p:nvSpPr>
        <p:spPr>
          <a:xfrm>
            <a:off x="310453" y="214365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838200" y="1548245"/>
            <a:ext cx="10515600" cy="2240280"/>
          </a:xfrm>
        </p:spPr>
        <p:txBody>
          <a:bodyPr rtlCol="0" anchor="b">
            <a:normAutofit/>
          </a:bodyPr>
          <a:lstStyle>
            <a:lvl1pPr algn="ctr" rtl="0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54659"/>
            <a:ext cx="10515600" cy="1143000"/>
          </a:xfrm>
        </p:spPr>
        <p:txBody>
          <a:bodyPr rtlCol="0">
            <a:normAutofit/>
          </a:bodyPr>
          <a:lstStyle>
            <a:lvl1pPr marL="0" indent="0" algn="ctr" rtl="0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ΥΠΟΤΙΤΛΟΥ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798862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 rtl="0">
              <a:defRPr sz="300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6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2977249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AEE24F-4B4F-47D0-870C-FD5475A57412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2477154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57200"/>
            <a:ext cx="1943100" cy="5719762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7BB238-A738-4D02-B396-3468975470F9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25246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Διαφάνεια τίτλου με εικόνε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Ορθογώνιο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ctrTitle" hasCustomPrompt="1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 rtl="0">
              <a:lnSpc>
                <a:spcPct val="80000"/>
              </a:lnSpc>
              <a:defRPr sz="4400" spc="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9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13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14" name="Σύμβολο κράτησης θέσης εικόνας 2" descr="Ένα κενό σύμβολο κράτησης θέσης, για να προσθέσετε μια εικόνα. Κάντε κλικ στο πλαίσιο κράτησης θέσης και επιλέξτε την εικόνα που θέλετε να προσθέσετε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l-GR" noProof="0" smtClean="0"/>
              <a:t>Κάντε κλικ στο εικονίδιο για να προσθέσετε εικόνα</a:t>
            </a:r>
            <a:endParaRPr lang="el-GR" noProof="0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 hasCustomPrompt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ΥΠΟΤΙΤΛΟΥ</a:t>
            </a:r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46374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/>
            </a:lvl1pPr>
            <a:lvl5pPr>
              <a:defRPr/>
            </a:lvl5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D3AF2CC-9721-42ED-9BD5-89550EB6B81D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31124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Κεφαλίδα ενότητας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31850" y="2483427"/>
            <a:ext cx="10515600" cy="2743200"/>
          </a:xfrm>
        </p:spPr>
        <p:txBody>
          <a:bodyPr rtlCol="0" anchor="b">
            <a:normAutofit/>
          </a:bodyPr>
          <a:lstStyle>
            <a:lvl1pPr algn="ctr" rtl="0">
              <a:defRPr sz="4400" spc="-5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xmlns="" val="3506778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 spc="0" baseline="0"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FAD923-52E6-4C43-AB91-3FE8455D9048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4044567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κειμένου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</p:txBody>
      </p:sp>
      <p:sp>
        <p:nvSpPr>
          <p:cNvPr id="4" name="Σύμβολο κράτησης θέσης περιεχομένου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5" name="Σύμβολο κράτησης θέσης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</p:txBody>
      </p:sp>
      <p:sp>
        <p:nvSpPr>
          <p:cNvPr id="6" name="Σύμβολο κράτησης θέσης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F59196-F4D7-488C-BF06-3FF8FF197675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3397906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1B4250-53D7-4709-A596-1769661F909F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3238976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681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hasCustomPrompt="1"/>
          </p:nvPr>
        </p:nvSpPr>
        <p:spPr>
          <a:xfrm>
            <a:off x="8151812" y="1672934"/>
            <a:ext cx="3506788" cy="2880360"/>
          </a:xfrm>
        </p:spPr>
        <p:txBody>
          <a:bodyPr rtlCol="0" anchor="b">
            <a:normAutofit/>
          </a:bodyPr>
          <a:lstStyle>
            <a:lvl1pPr rtl="0">
              <a:defRPr sz="3000"/>
            </a:lvl1pPr>
          </a:lstStyle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Σύμβολο κράτησης θέσης περιεχομένου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  <a:p>
            <a:pPr lvl="1" rtl="0"/>
            <a:r>
              <a:rPr lang="el-GR" noProof="0" smtClean="0"/>
              <a:t>Δεύτερου επιπέδου</a:t>
            </a:r>
          </a:p>
          <a:p>
            <a:pPr lvl="2" rtl="0"/>
            <a:r>
              <a:rPr lang="el-GR" noProof="0" smtClean="0"/>
              <a:t>Τρίτου επιπέδου</a:t>
            </a:r>
          </a:p>
          <a:p>
            <a:pPr lvl="3" rtl="0"/>
            <a:r>
              <a:rPr lang="el-GR" noProof="0" smtClean="0"/>
              <a:t>Τέταρτου επιπέδου</a:t>
            </a:r>
          </a:p>
          <a:p>
            <a:pPr lvl="4" rtl="0"/>
            <a:r>
              <a:rPr lang="el-GR" noProof="0" smtClean="0"/>
              <a:t>Πέμπτου επιπέδου</a:t>
            </a:r>
            <a:endParaRPr lang="el-GR" noProof="0" dirty="0"/>
          </a:p>
        </p:txBody>
      </p:sp>
      <p:sp>
        <p:nvSpPr>
          <p:cNvPr id="4" name="Σύμβολο κράτησης θέσης κειμένου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 rtlCol="0"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l-GR" noProof="0" smtClean="0"/>
              <a:t>Στυλ υποδείγματος κειμένου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l-GR" noProof="0" dirty="0" smtClean="0"/>
              <a:t>Προσθήκη υποσέλιδου</a:t>
            </a:r>
            <a:endParaRPr lang="el-GR" noProof="0" dirty="0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6B0A0C-100E-4BB6-A8B6-294CCEFAB75B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66737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Σύμβολο κράτησης θέσης τίτλου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l-GR" noProof="0" dirty="0" smtClean="0"/>
              <a:t>ΚΑΝΤΕ ΚΛΙΚ ΓΙΑ ΝΑ ΕΠΕΞΕΡΓΑΣΤΕΙΤΕ ΤΟ ΣΤΥΛ ΥΠΟΔΕΙΓΜΑΤΟΣ ΤΙΤΛΟΥ</a:t>
            </a:r>
            <a:endParaRPr lang="el-GR" noProof="0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524000" y="1714500"/>
            <a:ext cx="91440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l-GR" noProof="0" dirty="0" smtClean="0"/>
              <a:t>Επεξεργασία στυλ κειμένου υποδείγματος</a:t>
            </a:r>
          </a:p>
          <a:p>
            <a:pPr lvl="1" rtl="0"/>
            <a:r>
              <a:rPr lang="el-GR" noProof="0" dirty="0" smtClean="0"/>
              <a:t>Δεύτερου επιπέδου</a:t>
            </a:r>
          </a:p>
          <a:p>
            <a:pPr lvl="2" rtl="0"/>
            <a:r>
              <a:rPr lang="el-GR" noProof="0" dirty="0" smtClean="0"/>
              <a:t>Τρίτου επιπέδου</a:t>
            </a:r>
          </a:p>
          <a:p>
            <a:pPr lvl="3" rtl="0"/>
            <a:r>
              <a:rPr lang="el-GR" noProof="0" dirty="0" smtClean="0"/>
              <a:t>Τέταρτου επιπέδου</a:t>
            </a:r>
          </a:p>
          <a:p>
            <a:pPr lvl="4" rtl="0"/>
            <a:r>
              <a:rPr lang="el-GR" noProof="0" dirty="0" smtClean="0"/>
              <a:t>Πέμπτου επιπέδου</a:t>
            </a:r>
            <a:endParaRPr lang="el-GR" noProof="0" dirty="0"/>
          </a:p>
        </p:txBody>
      </p:sp>
      <p:sp>
        <p:nvSpPr>
          <p:cNvPr id="7" name="Ορθογώνιο 6"/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l-GR" noProof="0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1523999" y="66015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el-GR" noProof="0" dirty="0"/>
              <a:t>Προσθήκη υποσέλιδου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187908" y="66015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8172837-C7C6-43D5-90D4-5DB1C65AFF77}" type="datetime1">
              <a:rPr lang="el-GR" noProof="0" smtClean="0"/>
              <a:pPr rtl="0"/>
              <a:t>29/6/2018</a:t>
            </a:fld>
            <a:endParaRPr lang="el-GR" noProof="0" dirty="0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9894499" y="6601556"/>
            <a:ext cx="7735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 rtl="0"/>
            <a:fld id="{E31375A4-56A4-47D6-9801-1991572033F7}" type="slidenum">
              <a:rPr lang="el-GR" noProof="0" smtClean="0"/>
              <a:pPr rtl="0"/>
              <a:t>‹#›</a:t>
            </a:fld>
            <a:endParaRPr lang="el-GR" noProof="0" dirty="0"/>
          </a:p>
        </p:txBody>
      </p:sp>
    </p:spTree>
    <p:extLst>
      <p:ext uri="{BB962C8B-B14F-4D97-AF65-F5344CB8AC3E}">
        <p14:creationId xmlns:p14="http://schemas.microsoft.com/office/powerpoint/2010/main" xmlns="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 userDrawn="1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Ορθογώνιο 15"/>
          <p:cNvSpPr/>
          <p:nvPr/>
        </p:nvSpPr>
        <p:spPr>
          <a:xfrm>
            <a:off x="2949146" y="5069060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4000" b="1" dirty="0" smtClean="0">
                <a:solidFill>
                  <a:schemeClr val="bg1"/>
                </a:solidFill>
              </a:rPr>
              <a:t>Δημοτική Συγκοινωνία</a:t>
            </a:r>
          </a:p>
          <a:p>
            <a:pPr algn="ctr"/>
            <a:r>
              <a:rPr lang="el-GR" sz="40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Αγίας Παρασκευής</a:t>
            </a:r>
            <a:endParaRPr lang="en-GB" sz="4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483952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69" y="4946612"/>
            <a:ext cx="1754659" cy="17877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0172" y="4946612"/>
            <a:ext cx="2297028" cy="17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468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71849" y="1036154"/>
            <a:ext cx="11664779" cy="4900634"/>
          </a:xfrm>
        </p:spPr>
        <p:txBody>
          <a:bodyPr>
            <a:normAutofit fontScale="92500"/>
          </a:bodyPr>
          <a:lstStyle/>
          <a:p>
            <a:pPr marL="45720" lvl="0" indent="0" algn="just">
              <a:buNone/>
            </a:pPr>
            <a:r>
              <a:rPr lang="el-GR" sz="2400" dirty="0" smtClean="0"/>
              <a:t>Απαιτούνται: </a:t>
            </a:r>
          </a:p>
          <a:p>
            <a:pPr marL="45720" lvl="0" indent="0" algn="just">
              <a:buNone/>
            </a:pPr>
            <a:r>
              <a:rPr lang="el-GR" sz="2400" dirty="0" smtClean="0">
                <a:solidFill>
                  <a:srgbClr val="0070C0"/>
                </a:solidFill>
              </a:rPr>
              <a:t>Τρία (3) </a:t>
            </a:r>
            <a:r>
              <a:rPr lang="el-GR" sz="2400" dirty="0">
                <a:solidFill>
                  <a:srgbClr val="0070C0"/>
                </a:solidFill>
              </a:rPr>
              <a:t>τουλάχιστον </a:t>
            </a:r>
            <a:r>
              <a:rPr lang="el-GR" sz="2400" dirty="0"/>
              <a:t>αστικά λεωφορεία και </a:t>
            </a:r>
            <a:r>
              <a:rPr lang="el-GR" sz="2400" dirty="0" smtClean="0">
                <a:solidFill>
                  <a:srgbClr val="0070C0"/>
                </a:solidFill>
              </a:rPr>
              <a:t>έξι (6) </a:t>
            </a:r>
            <a:r>
              <a:rPr lang="el-GR" sz="2400" dirty="0">
                <a:solidFill>
                  <a:srgbClr val="0070C0"/>
                </a:solidFill>
              </a:rPr>
              <a:t>πιστοποιημένοι </a:t>
            </a:r>
            <a:r>
              <a:rPr lang="el-GR" sz="2400" dirty="0" smtClean="0">
                <a:solidFill>
                  <a:srgbClr val="0070C0"/>
                </a:solidFill>
              </a:rPr>
              <a:t>οδηγοί.</a:t>
            </a:r>
            <a:endParaRPr lang="el-GR" sz="2400" dirty="0">
              <a:solidFill>
                <a:srgbClr val="0070C0"/>
              </a:solidFill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el-GR" sz="2400" dirty="0" smtClean="0"/>
              <a:t>Τα </a:t>
            </a:r>
            <a:r>
              <a:rPr lang="el-GR" sz="2400" dirty="0"/>
              <a:t>λεωφορεία μπορούν να αποκτηθούν με τους εξής τρόπους:</a:t>
            </a:r>
            <a:endParaRPr lang="en-GB" sz="2400" dirty="0"/>
          </a:p>
          <a:p>
            <a:pPr marL="45720" indent="0" algn="just">
              <a:buNone/>
            </a:pPr>
            <a:r>
              <a:rPr lang="el-GR" sz="2400" dirty="0" smtClean="0"/>
              <a:t>    α</a:t>
            </a:r>
            <a:r>
              <a:rPr lang="el-GR" sz="2400" dirty="0"/>
              <a:t>. Με </a:t>
            </a:r>
            <a:r>
              <a:rPr lang="en-US" sz="2400" dirty="0"/>
              <a:t>leasing </a:t>
            </a:r>
            <a:r>
              <a:rPr lang="el-GR" sz="2400" dirty="0"/>
              <a:t>μέσω ΟΣΥ Α.Ε. (ΟΔΙΚΕΣ ΣΥΓΚΟΙΝΩΝΙΕΣ)</a:t>
            </a:r>
            <a:endParaRPr lang="en-GB" sz="2400" dirty="0"/>
          </a:p>
          <a:p>
            <a:pPr marL="45720" indent="0" algn="just">
              <a:buNone/>
            </a:pPr>
            <a:r>
              <a:rPr lang="el-GR" sz="2400" dirty="0" smtClean="0"/>
              <a:t>    β</a:t>
            </a:r>
            <a:r>
              <a:rPr lang="el-GR" sz="2400" dirty="0"/>
              <a:t>. Με αγορά από το εμπόριο, κατόπιν διαγωνισμού, </a:t>
            </a:r>
            <a:r>
              <a:rPr lang="el-GR" sz="2400" dirty="0" smtClean="0"/>
              <a:t>πετρελαιοκινήτων ή ηλεκτρικών</a:t>
            </a:r>
            <a:r>
              <a:rPr lang="el-GR" sz="2400" dirty="0"/>
              <a:t>. </a:t>
            </a:r>
            <a:endParaRPr lang="en-GB" sz="2400" dirty="0"/>
          </a:p>
          <a:p>
            <a:pPr marL="45720" indent="0" algn="just">
              <a:buNone/>
            </a:pPr>
            <a:r>
              <a:rPr lang="el-GR" sz="2400" dirty="0" smtClean="0">
                <a:solidFill>
                  <a:srgbClr val="0070C0"/>
                </a:solidFill>
              </a:rPr>
              <a:t>Προτείνεται </a:t>
            </a:r>
            <a:r>
              <a:rPr lang="el-GR" sz="2400" dirty="0">
                <a:solidFill>
                  <a:srgbClr val="0070C0"/>
                </a:solidFill>
              </a:rPr>
              <a:t>η πιλοτική λειτουργία αρχικά με την πρώτη μέθοδο και εν συνεχεία, </a:t>
            </a:r>
            <a:r>
              <a:rPr lang="el-GR" sz="2400" dirty="0" smtClean="0">
                <a:solidFill>
                  <a:srgbClr val="0070C0"/>
                </a:solidFill>
              </a:rPr>
              <a:t>εφ’ όσον </a:t>
            </a:r>
            <a:r>
              <a:rPr lang="el-GR" sz="2400" dirty="0">
                <a:solidFill>
                  <a:srgbClr val="0070C0"/>
                </a:solidFill>
              </a:rPr>
              <a:t>η λειτουργία είναι ικανοποιητική, η προσφυγή στη δεύτερη </a:t>
            </a:r>
            <a:r>
              <a:rPr lang="el-GR" sz="2400" dirty="0" smtClean="0">
                <a:solidFill>
                  <a:srgbClr val="0070C0"/>
                </a:solidFill>
              </a:rPr>
              <a:t>μέθοδο σταδιακά. </a:t>
            </a:r>
            <a:endParaRPr lang="en-GB" sz="2400" dirty="0">
              <a:solidFill>
                <a:srgbClr val="0070C0"/>
              </a:solidFill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400" dirty="0" smtClean="0"/>
              <a:t> Οι </a:t>
            </a:r>
            <a:r>
              <a:rPr lang="el-GR" sz="2400" dirty="0"/>
              <a:t>οδηγοί , θα προσληφθούν μέσω ενδιάμεσου </a:t>
            </a:r>
            <a:r>
              <a:rPr lang="el-GR" sz="2400" dirty="0" smtClean="0"/>
              <a:t>φορέα.</a:t>
            </a:r>
            <a:endParaRPr lang="el-GR" sz="24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el-GR" sz="2400" dirty="0" smtClean="0"/>
              <a:t> Για </a:t>
            </a:r>
            <a:r>
              <a:rPr lang="el-GR" sz="2400" dirty="0"/>
              <a:t>την εξασφάλιση των απαιτούμενων εγκρίσεων και αδειών καθώς και </a:t>
            </a:r>
            <a:r>
              <a:rPr lang="el-GR" sz="2400" dirty="0" smtClean="0"/>
              <a:t>για την </a:t>
            </a:r>
            <a:r>
              <a:rPr lang="el-GR" sz="2400" dirty="0"/>
              <a:t>υλοποίηση του </a:t>
            </a:r>
            <a:r>
              <a:rPr lang="en-US" sz="2400" dirty="0"/>
              <a:t>leasing </a:t>
            </a:r>
            <a:r>
              <a:rPr lang="el-GR" sz="2400" dirty="0"/>
              <a:t>και </a:t>
            </a:r>
            <a:r>
              <a:rPr lang="el-GR" sz="2400" dirty="0" smtClean="0"/>
              <a:t>την πρόσληψη </a:t>
            </a:r>
            <a:r>
              <a:rPr lang="el-GR" sz="2400" dirty="0"/>
              <a:t>του προσωπικού, απαιτείται χρονικό διάστημα </a:t>
            </a:r>
            <a:r>
              <a:rPr lang="el-GR" sz="2400" dirty="0" smtClean="0"/>
              <a:t>10 </a:t>
            </a:r>
            <a:r>
              <a:rPr lang="el-GR" sz="2400" dirty="0"/>
              <a:t>έως 12 μηνών. </a:t>
            </a:r>
            <a:endParaRPr lang="en-GB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3812149" y="185594"/>
            <a:ext cx="38452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>
                <a:solidFill>
                  <a:schemeClr val="accent1"/>
                </a:solidFill>
              </a:rPr>
              <a:t>Προσωπικό-Υλικό</a:t>
            </a:r>
            <a:endParaRPr lang="en-GB" sz="4000" dirty="0">
              <a:solidFill>
                <a:schemeClr val="accent1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3511" y="42920"/>
            <a:ext cx="2652585" cy="19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142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91814" y="1019678"/>
            <a:ext cx="11689912" cy="4900634"/>
          </a:xfrm>
        </p:spPr>
        <p:txBody>
          <a:bodyPr>
            <a:normAutofit fontScale="85000" lnSpcReduction="20000"/>
          </a:bodyPr>
          <a:lstStyle/>
          <a:p>
            <a:pPr marL="45720" lvl="0" indent="0">
              <a:buNone/>
            </a:pPr>
            <a:r>
              <a:rPr lang="el-GR" sz="2400" b="1" dirty="0" smtClean="0"/>
              <a:t>ΕΞΟΔΑ</a:t>
            </a:r>
            <a:endParaRPr lang="en-US" sz="2400" b="1" dirty="0" smtClean="0"/>
          </a:p>
          <a:p>
            <a:pPr lvl="0">
              <a:buFont typeface="Wingdings" panose="05000000000000000000" pitchFamily="2" charset="2"/>
              <a:buChar char="Ø"/>
            </a:pPr>
            <a:r>
              <a:rPr lang="el-GR" sz="2400" dirty="0" smtClean="0"/>
              <a:t> Ετήσιο </a:t>
            </a:r>
            <a:r>
              <a:rPr lang="el-GR" sz="2400" dirty="0"/>
              <a:t>κόστος </a:t>
            </a:r>
            <a:r>
              <a:rPr lang="en-US" sz="2400" dirty="0"/>
              <a:t>leasing</a:t>
            </a:r>
            <a:r>
              <a:rPr lang="el-GR" sz="2400" dirty="0"/>
              <a:t>, ανά λεωφορείο: </a:t>
            </a:r>
            <a:r>
              <a:rPr lang="el-GR" sz="2400" dirty="0">
                <a:solidFill>
                  <a:srgbClr val="0070C0"/>
                </a:solidFill>
              </a:rPr>
              <a:t>7.500 ευρώ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Αγορά </a:t>
            </a:r>
            <a:r>
              <a:rPr lang="el-GR" sz="2400" dirty="0"/>
              <a:t>πετρελαιοκίνητου λεωφορείου (60 συνολικά θέσεων): </a:t>
            </a:r>
            <a:r>
              <a:rPr lang="el-GR" sz="2400" dirty="0">
                <a:solidFill>
                  <a:srgbClr val="0070C0"/>
                </a:solidFill>
              </a:rPr>
              <a:t>160.000 ευρώ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Αγορά </a:t>
            </a:r>
            <a:r>
              <a:rPr lang="el-GR" sz="2400" dirty="0"/>
              <a:t>ανάλογου ηλεκτροκίνητου λεωφορείου: </a:t>
            </a:r>
            <a:r>
              <a:rPr lang="el-GR" sz="2400" dirty="0">
                <a:solidFill>
                  <a:srgbClr val="0070C0"/>
                </a:solidFill>
              </a:rPr>
              <a:t>250.000 ευρώ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Ετήσιο </a:t>
            </a:r>
            <a:r>
              <a:rPr lang="el-GR" sz="2400" dirty="0"/>
              <a:t>κόστος μισθοδοσίας (μεικτό), ανά οδηγό: </a:t>
            </a:r>
            <a:r>
              <a:rPr lang="el-GR" sz="2400" dirty="0">
                <a:solidFill>
                  <a:srgbClr val="0070C0"/>
                </a:solidFill>
              </a:rPr>
              <a:t>16.500 ευρώ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/>
              <a:t> </a:t>
            </a:r>
            <a:r>
              <a:rPr lang="el-GR" sz="2400" dirty="0" smtClean="0"/>
              <a:t>Ετήσιο </a:t>
            </a:r>
            <a:r>
              <a:rPr lang="el-GR" sz="2400" dirty="0"/>
              <a:t>κόστος συντήρησης, ανά λεωφορείο: </a:t>
            </a:r>
            <a:r>
              <a:rPr lang="el-GR" sz="2400" dirty="0">
                <a:solidFill>
                  <a:srgbClr val="0070C0"/>
                </a:solidFill>
              </a:rPr>
              <a:t>8.000 </a:t>
            </a:r>
            <a:r>
              <a:rPr lang="el-GR" sz="2400" dirty="0" smtClean="0">
                <a:solidFill>
                  <a:srgbClr val="0070C0"/>
                </a:solidFill>
              </a:rPr>
              <a:t>ευρώ</a:t>
            </a:r>
          </a:p>
          <a:p>
            <a:pPr marL="45720" lvl="0" indent="0">
              <a:buNone/>
            </a:pPr>
            <a:endParaRPr lang="en-GB" sz="2400" dirty="0">
              <a:solidFill>
                <a:srgbClr val="0070C0"/>
              </a:solidFill>
            </a:endParaRPr>
          </a:p>
          <a:p>
            <a:pPr marL="45720" indent="0">
              <a:buNone/>
            </a:pPr>
            <a:r>
              <a:rPr lang="el-GR" sz="2400" b="1" dirty="0"/>
              <a:t>ΕΣΟΔΑ</a:t>
            </a:r>
            <a:endParaRPr lang="en-GB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el-GR" sz="2400" dirty="0" smtClean="0"/>
              <a:t> Ετήσια </a:t>
            </a:r>
            <a:r>
              <a:rPr lang="el-GR" sz="2400" dirty="0"/>
              <a:t>έσοδα από αντίτιμο εισιτηρίου: </a:t>
            </a:r>
            <a:r>
              <a:rPr lang="el-GR" sz="2400" dirty="0">
                <a:solidFill>
                  <a:srgbClr val="0070C0"/>
                </a:solidFill>
              </a:rPr>
              <a:t>0 ευρώ</a:t>
            </a:r>
            <a:endParaRPr lang="en-GB" sz="2400" dirty="0">
              <a:solidFill>
                <a:srgbClr val="0070C0"/>
              </a:solidFill>
            </a:endParaRPr>
          </a:p>
          <a:p>
            <a:pPr lvl="0">
              <a:buFont typeface="Wingdings" panose="05000000000000000000" pitchFamily="2" charset="2"/>
              <a:buChar char="Ø"/>
            </a:pPr>
            <a:r>
              <a:rPr lang="el-GR" sz="2400" dirty="0" smtClean="0"/>
              <a:t> Ετήσια </a:t>
            </a:r>
            <a:r>
              <a:rPr lang="el-GR" sz="2400" dirty="0"/>
              <a:t>έσοδα από διαφημίσεις, ανά λεωφορείο: </a:t>
            </a:r>
            <a:r>
              <a:rPr lang="el-GR" sz="2400" dirty="0">
                <a:solidFill>
                  <a:srgbClr val="0070C0"/>
                </a:solidFill>
              </a:rPr>
              <a:t>10.000 ευρώ</a:t>
            </a:r>
            <a:r>
              <a:rPr lang="el-GR" sz="2400" dirty="0"/>
              <a:t> </a:t>
            </a:r>
            <a:endParaRPr lang="en-GB" sz="2400" dirty="0"/>
          </a:p>
          <a:p>
            <a:pPr marL="45720" lvl="0" indent="0" algn="just">
              <a:buNone/>
            </a:pPr>
            <a:r>
              <a:rPr lang="el-GR" sz="2400" dirty="0" smtClean="0"/>
              <a:t> </a:t>
            </a:r>
            <a:endParaRPr lang="en-GB" sz="2400" dirty="0"/>
          </a:p>
        </p:txBody>
      </p:sp>
      <p:sp>
        <p:nvSpPr>
          <p:cNvPr id="5" name="Ορθογώνιο 4"/>
          <p:cNvSpPr/>
          <p:nvPr/>
        </p:nvSpPr>
        <p:spPr>
          <a:xfrm>
            <a:off x="3762723" y="159639"/>
            <a:ext cx="44185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000" dirty="0" smtClean="0">
                <a:solidFill>
                  <a:schemeClr val="accent1"/>
                </a:solidFill>
              </a:rPr>
              <a:t>Οικονομικά Στοιχεία</a:t>
            </a:r>
            <a:endParaRPr lang="en-GB" sz="4000" dirty="0">
              <a:solidFill>
                <a:schemeClr val="accent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536" y="3212756"/>
            <a:ext cx="3113902" cy="20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371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ÎÏÎ¿ÏÎ­Î»ÎµÏÎ¼Î± ÎµÎ¹ÎºÏÎ½Î±Ï Î³Î¹Î± ÎµÏÏÎ±ÏÎ¹ÏÏÎ¿ÏÎ¼Î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2262" y="561329"/>
            <a:ext cx="809625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499" y="3471228"/>
            <a:ext cx="7943776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95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853514" y="370872"/>
            <a:ext cx="7858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1"/>
                </a:solidFill>
              </a:rPr>
              <a:t>Νομικό Πλαίσιο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04801" y="1343643"/>
            <a:ext cx="11590638" cy="4452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3463/2006 “ΚΎΡΩΣΗ ΤΟΥ Κώδικα Δήμων και Κοινοτήτων”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3852/2010 “Νέα Αρχιτεκτονική της αυτοδιοίκησης και της αποκεντρωμένης διοίκησης – Πρόγραμμα Καλλικράτης”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2690/1999 “Κύρωση Κώδικα Διοικητικής Διαδικασίας και άλλες διατάξεις”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3861/2010 “Ενίσχυση της διαφάνειας με την υποχρεωτική ανάρτηση νόμων </a:t>
            </a: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και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πράξεων των κυβερνητικών διοικητικών και </a:t>
            </a:r>
            <a:r>
              <a:rPr lang="el-GR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αυτοδιοικητικών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οργάνων στο διαδίκτυο “Πρόγραμμα Διαύγεια” και άλλες διατάξεις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3548/2007 “Καταχώρηση δημοσιεύσεων των φορέων του Δημοσίου στο νομαρχιακό και τοπικό Τύπο και άλλες διατάξεις”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4013/2011 “Σύσταση ενιαίας Ανεξάρτητης Αρχής Δημοσίων Συμβάσεων”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Π.Δ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80/2016 “Ανάληψη υποχρεώσεων από τους </a:t>
            </a:r>
            <a:r>
              <a:rPr lang="el-GR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Διατάκτες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Κεντρικού Ηλεκτρονικού Μητρώου Δημοσίων Συμβάσεων” 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4155/2013 “Εθνικό Σύστημα Ηλεκτρονικών Δημοσίων Συμβάσεων και </a:t>
            </a: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άλλες διατάξεις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όπως τροποποιήθηκε με την </a:t>
            </a: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υποπαράγραφο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ΣΤ 20, του πρώτου άρθρου του Ν. 4254/2014 (ΦΕΚ 85/Α'/07-04-2014) και ισχύει 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ΥΑΠ/Φ.40.4/3/1031/23-04-2012 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Υπουργικής Απόφασης “Ρυθμίσεις για το Ηλεκτρονικό Δημόσιο Έγγραφο” </a:t>
            </a:r>
            <a:endParaRPr lang="en-GB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l-GR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Ν</a:t>
            </a:r>
            <a:r>
              <a:rPr lang="el-G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4270/2014 “Αρχές δημοσιονομικής διαχείρισης και εποπτεία (ενσωμάτωση της Οδηγίας 2011/85/ΕΕ) – δημόσιο λογιστικό και άλλες διατάξεις”  Του Ν. 4412/2016 “Δημόσιες Συμβάσεις Έργων, Προμηθειών και Υπηρεσιών (προσαρμογή στις Οδηγίες 2014/24/ΕΕ και 2014/25/ΕΕ)”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Î£ÏÎµÏÎ¹ÎºÎ® ÎµÎ¹ÎºÏÎ½Î±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2526" y="70202"/>
            <a:ext cx="2702955" cy="165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6970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367482" y="337921"/>
            <a:ext cx="9176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1"/>
                </a:solidFill>
              </a:rPr>
              <a:t>Σκοπός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601362" y="1105671"/>
            <a:ext cx="10552670" cy="45949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+mj-lt"/>
              <a:buAutoNum type="arabicPeriod"/>
            </a:pPr>
            <a:r>
              <a:rPr lang="el-GR" sz="2400" dirty="0">
                <a:solidFill>
                  <a:schemeClr val="tx1"/>
                </a:solidFill>
              </a:rPr>
              <a:t>Δ</a:t>
            </a:r>
            <a:r>
              <a:rPr lang="el-GR" sz="2400" dirty="0" smtClean="0">
                <a:solidFill>
                  <a:schemeClr val="tx1"/>
                </a:solidFill>
              </a:rPr>
              <a:t>ημιουργία  δύο </a:t>
            </a:r>
            <a:r>
              <a:rPr lang="el-GR" sz="2400" dirty="0">
                <a:solidFill>
                  <a:schemeClr val="tx1"/>
                </a:solidFill>
              </a:rPr>
              <a:t>(αρχικά) αξιόλογων Γραμμών μετακίνησης δημοτών-κατοίκων-επισκεπτών, </a:t>
            </a:r>
            <a:r>
              <a:rPr lang="el-GR" sz="2400" dirty="0">
                <a:solidFill>
                  <a:srgbClr val="0070C0"/>
                </a:solidFill>
              </a:rPr>
              <a:t>εντός των ορίων του Δήμου</a:t>
            </a:r>
            <a:r>
              <a:rPr lang="el-GR" sz="2400" dirty="0">
                <a:solidFill>
                  <a:schemeClr val="tx1"/>
                </a:solidFill>
              </a:rPr>
              <a:t>, ως αντίβαρο στη χρήση των </a:t>
            </a:r>
            <a:r>
              <a:rPr lang="el-GR" sz="2400" dirty="0" smtClean="0">
                <a:solidFill>
                  <a:schemeClr val="tx1"/>
                </a:solidFill>
              </a:rPr>
              <a:t>ΙΧ.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l-GR" sz="2400" dirty="0" smtClean="0">
                <a:solidFill>
                  <a:schemeClr val="tx1"/>
                </a:solidFill>
              </a:rPr>
              <a:t>Δημιουργία </a:t>
            </a:r>
            <a:r>
              <a:rPr lang="el-GR" sz="2400" dirty="0">
                <a:solidFill>
                  <a:schemeClr val="tx1"/>
                </a:solidFill>
              </a:rPr>
              <a:t>μιας ακόμη Γραμμής, η οποία θα εξυπηρετεί τους φοιτητές της πόλης μας στην μετακίνησή τους </a:t>
            </a:r>
            <a:r>
              <a:rPr lang="el-GR" sz="2400" dirty="0">
                <a:solidFill>
                  <a:srgbClr val="0070C0"/>
                </a:solidFill>
              </a:rPr>
              <a:t>από και προς την Πανεπιστημιούπολη-Πολυτεχνειούπολη</a:t>
            </a:r>
            <a:r>
              <a:rPr lang="el-GR" sz="2400" dirty="0">
                <a:solidFill>
                  <a:schemeClr val="tx1"/>
                </a:solidFill>
              </a:rPr>
              <a:t>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870" y="3516269"/>
            <a:ext cx="4316627" cy="2503981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432" y="3506789"/>
            <a:ext cx="2718485" cy="251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459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Σύμβολο κράτησης θέσης περιεχομένου 2" descr="Τραπεζοειδής λίστα που εμφανίζει 4 ομάδες τακτοποιημένες από τα αριστερά προς τα δεξιά με περιγραφές εργασιών κάτω από κάθε ομάδα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95280383"/>
              </p:ext>
            </p:extLst>
          </p:nvPr>
        </p:nvGraphicFramePr>
        <p:xfrm>
          <a:off x="712567" y="830537"/>
          <a:ext cx="10507234" cy="5115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Ορθογώνιο 3"/>
          <p:cNvSpPr/>
          <p:nvPr/>
        </p:nvSpPr>
        <p:spPr>
          <a:xfrm>
            <a:off x="5328926" y="245762"/>
            <a:ext cx="1274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solidFill>
                  <a:schemeClr val="accent1"/>
                </a:solidFill>
              </a:rPr>
              <a:t>Στόχοι</a:t>
            </a:r>
            <a:endParaRPr lang="en-GB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02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/>
          <p:cNvSpPr/>
          <p:nvPr/>
        </p:nvSpPr>
        <p:spPr>
          <a:xfrm>
            <a:off x="1499287" y="262538"/>
            <a:ext cx="9176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1"/>
                </a:solidFill>
              </a:rPr>
              <a:t>Μελέτες 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8" name="2 - Υπότιτλος"/>
          <p:cNvSpPr txBox="1">
            <a:spLocks/>
          </p:cNvSpPr>
          <p:nvPr/>
        </p:nvSpPr>
        <p:spPr>
          <a:xfrm>
            <a:off x="745525" y="885004"/>
            <a:ext cx="10552670" cy="258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l-GR" sz="2400" dirty="0">
                <a:solidFill>
                  <a:schemeClr val="tx1"/>
                </a:solidFill>
              </a:rPr>
              <a:t>Για την αρχική σχεδίαση των 3 πρώτων Γραμμών, έχουν ληφθεί υπόψιν:</a:t>
            </a:r>
            <a:endParaRPr lang="en-GB" sz="2400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l-GR" sz="2400" dirty="0" smtClean="0">
                <a:solidFill>
                  <a:schemeClr val="tx1"/>
                </a:solidFill>
              </a:rPr>
              <a:t>Η </a:t>
            </a:r>
            <a:r>
              <a:rPr lang="el-GR" sz="2400" dirty="0">
                <a:solidFill>
                  <a:schemeClr val="tx1"/>
                </a:solidFill>
              </a:rPr>
              <a:t>θέση των Αθλητικών Κέντρων, των Εμπορικών Σημείων, των </a:t>
            </a:r>
            <a:r>
              <a:rPr lang="el-GR" sz="2400" dirty="0" smtClean="0">
                <a:solidFill>
                  <a:schemeClr val="tx1"/>
                </a:solidFill>
              </a:rPr>
              <a:t>Πλατειών </a:t>
            </a:r>
            <a:r>
              <a:rPr lang="el-GR" sz="2400" dirty="0">
                <a:solidFill>
                  <a:schemeClr val="tx1"/>
                </a:solidFill>
              </a:rPr>
              <a:t>και των Σταθμών </a:t>
            </a:r>
            <a:r>
              <a:rPr lang="el-GR" sz="2400" dirty="0" smtClean="0">
                <a:solidFill>
                  <a:schemeClr val="tx1"/>
                </a:solidFill>
              </a:rPr>
              <a:t>του Μετρό.</a:t>
            </a:r>
            <a:endParaRPr lang="el-GR" sz="2400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l-GR" sz="2400" dirty="0" smtClean="0">
                <a:solidFill>
                  <a:schemeClr val="tx1"/>
                </a:solidFill>
              </a:rPr>
              <a:t>Οι </a:t>
            </a:r>
            <a:r>
              <a:rPr lang="el-GR" sz="2400" dirty="0">
                <a:solidFill>
                  <a:schemeClr val="tx1"/>
                </a:solidFill>
              </a:rPr>
              <a:t>μικρότερες και ταχύτερες </a:t>
            </a:r>
            <a:r>
              <a:rPr lang="el-GR" sz="2400" dirty="0" smtClean="0">
                <a:solidFill>
                  <a:schemeClr val="tx1"/>
                </a:solidFill>
              </a:rPr>
              <a:t>διαδρομές, η δυνατότητα διέλευσης λεωφορείου.</a:t>
            </a:r>
            <a:endParaRPr lang="el-GR" sz="2400" dirty="0">
              <a:solidFill>
                <a:schemeClr val="tx1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l-GR" sz="2400" dirty="0" smtClean="0">
                <a:solidFill>
                  <a:schemeClr val="tx1"/>
                </a:solidFill>
              </a:rPr>
              <a:t>Οι </a:t>
            </a:r>
            <a:r>
              <a:rPr lang="el-GR" sz="2400" dirty="0">
                <a:solidFill>
                  <a:schemeClr val="tx1"/>
                </a:solidFill>
              </a:rPr>
              <a:t>διαδρομές καθώς και η συχνότητα διέλευσης, των λοιπών Γραμμών Αστικής </a:t>
            </a:r>
            <a:r>
              <a:rPr lang="el-GR" sz="2400" dirty="0" smtClean="0">
                <a:solidFill>
                  <a:schemeClr val="tx1"/>
                </a:solidFill>
              </a:rPr>
              <a:t>Συγκοινωνίας που διασχίζουν την πόλη.</a:t>
            </a:r>
            <a:endParaRPr lang="en-GB" sz="2400" dirty="0">
              <a:solidFill>
                <a:schemeClr val="tx1"/>
              </a:solidFill>
            </a:endParaRPr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394" y="3469097"/>
            <a:ext cx="3830595" cy="2690993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05" y="3506788"/>
            <a:ext cx="3930612" cy="260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16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941" y="159297"/>
            <a:ext cx="8237836" cy="624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241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28" y="74140"/>
            <a:ext cx="9680410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5521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384" y="0"/>
            <a:ext cx="9210853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866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91" y="0"/>
            <a:ext cx="8297375" cy="63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240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Υγεία και φυσική κατάσταση 16x9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16063781_TF02922391.potx" id="{DCB5A5D2-48C7-483D-8661-AAC974002682}" vid="{DFC6495C-A5D8-43AB-A4BF-0E70545C8DBA}"/>
    </a:ext>
  </a:extLst>
</a:theme>
</file>

<file path=ppt/theme/theme2.xml><?xml version="1.0" encoding="utf-8"?>
<a:theme xmlns:a="http://schemas.openxmlformats.org/drawingml/2006/main" name="Θέμα του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Παρουσίαση υγείας και ευεξίας (ευρεία οθόνη)</Template>
  <TotalTime>322</TotalTime>
  <Words>613</Words>
  <Application>Microsoft Office PowerPoint</Application>
  <PresentationFormat>Προσαρμογή</PresentationFormat>
  <Paragraphs>59</Paragraphs>
  <Slides>12</Slides>
  <Notes>8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3" baseType="lpstr">
      <vt:lpstr>Υγεία και φυσική κατάσταση 16x9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Windows User</dc:creator>
  <cp:lastModifiedBy>user</cp:lastModifiedBy>
  <cp:revision>46</cp:revision>
  <dcterms:created xsi:type="dcterms:W3CDTF">2018-06-03T12:42:58Z</dcterms:created>
  <dcterms:modified xsi:type="dcterms:W3CDTF">2018-06-29T16:56:58Z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